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9" r:id="rId1"/>
    <p:sldMasterId id="2147483771" r:id="rId2"/>
  </p:sldMasterIdLst>
  <p:sldIdLst>
    <p:sldId id="256" r:id="rId3"/>
    <p:sldId id="261" r:id="rId4"/>
    <p:sldId id="258" r:id="rId5"/>
    <p:sldId id="263" r:id="rId6"/>
    <p:sldId id="259" r:id="rId7"/>
    <p:sldId id="265" r:id="rId8"/>
    <p:sldId id="266" r:id="rId9"/>
    <p:sldId id="267" r:id="rId10"/>
    <p:sldId id="260" r:id="rId11"/>
    <p:sldId id="270" r:id="rId12"/>
    <p:sldId id="273" r:id="rId13"/>
    <p:sldId id="274" r:id="rId14"/>
    <p:sldId id="275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School Enrollment</a:t>
            </a:r>
            <a:r>
              <a:rPr lang="en-US" sz="1800" b="1" baseline="0" dirty="0"/>
              <a:t> Trend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Sheet1!$B$9</c:f>
              <c:strCache>
                <c:ptCount val="1"/>
                <c:pt idx="0">
                  <c:v>Year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Sheet1!$B$10:$B$13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A7-4BDC-8A71-56FE11FCC901}"/>
            </c:ext>
          </c:extLst>
        </c:ser>
        <c:ser>
          <c:idx val="1"/>
          <c:order val="1"/>
          <c:tx>
            <c:strRef>
              <c:f>Sheet1!$C$9</c:f>
              <c:strCache>
                <c:ptCount val="1"/>
                <c:pt idx="0">
                  <c:v>Enrollment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Sheet1!$C$10:$C$13</c:f>
              <c:numCache>
                <c:formatCode>General</c:formatCode>
                <c:ptCount val="4"/>
                <c:pt idx="0">
                  <c:v>111</c:v>
                </c:pt>
                <c:pt idx="1">
                  <c:v>152</c:v>
                </c:pt>
                <c:pt idx="2">
                  <c:v>56</c:v>
                </c:pt>
                <c:pt idx="3">
                  <c:v>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A7-4BDC-8A71-56FE11FCC9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7058160"/>
        <c:axId val="337055536"/>
      </c:lineChart>
      <c:catAx>
        <c:axId val="3370581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055536"/>
        <c:crosses val="autoZero"/>
        <c:auto val="1"/>
        <c:lblAlgn val="ctr"/>
        <c:lblOffset val="100"/>
        <c:noMultiLvlLbl val="0"/>
      </c:catAx>
      <c:valAx>
        <c:axId val="33705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05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0.13271</cdr:x>
      <cdr:y>0.77699</cdr:y>
    </cdr:from>
    <cdr:to>
      <cdr:x>0.19459</cdr:x>
      <cdr:y>0.84139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099487" y="3305200"/>
          <a:ext cx="512692" cy="27397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dirty="0"/>
            <a:t>2019</a:t>
          </a:r>
        </a:p>
      </cdr:txBody>
    </cdr:sp>
  </cdr:relSizeAnchor>
  <cdr:relSizeAnchor xmlns:cdr="http://schemas.openxmlformats.org/drawingml/2006/chartDrawing">
    <cdr:from>
      <cdr:x>0.59395</cdr:x>
      <cdr:y>0.76947</cdr:y>
    </cdr:from>
    <cdr:to>
      <cdr:x>0.66145</cdr:x>
      <cdr:y>0.84139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4920889" y="3273211"/>
          <a:ext cx="559232" cy="30596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2021</a:t>
          </a:r>
          <a:endParaRPr lang="en-US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31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903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33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54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1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4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313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09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84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17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57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59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06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71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19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0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7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758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5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74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KSO_TEMPLATE" hidden="1"/>
          <p:cNvSpPr/>
          <p:nvPr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152" name="图片 1" descr="图层-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305" y="4283710"/>
            <a:ext cx="4968240" cy="2588895"/>
          </a:xfrm>
          <a:prstGeom prst="rect">
            <a:avLst/>
          </a:prstGeom>
          <a:noFill/>
          <a:ln w="3175">
            <a:noFill/>
            <a:headEnd type="none" w="lg" len="lg"/>
            <a:tailEnd type="oval" w="lg" len="lg"/>
          </a:ln>
        </p:spPr>
      </p:pic>
      <p:pic>
        <p:nvPicPr>
          <p:cNvPr id="2097153" name="图片 2" descr="绿叶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5130" y="1905"/>
            <a:ext cx="4168140" cy="25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2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</p:sldLayoutIdLst>
  <p:transition spd="slow">
    <p:comb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7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ransition spd="slow">
    <p:comb dir="vert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0"/>
            <a:ext cx="5992091" cy="6724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8400" y="2470245"/>
            <a:ext cx="6116472" cy="184730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SHAK Junior School</a:t>
            </a:r>
            <a:br>
              <a:rPr lang="en-US" b="1" dirty="0" smtClean="0"/>
            </a:br>
            <a:r>
              <a:rPr lang="en-US" sz="3600" b="1" dirty="0" smtClean="0"/>
              <a:t>Bulabakulu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896" y="286601"/>
            <a:ext cx="1737350" cy="2183644"/>
          </a:xfrm>
          <a:prstGeom prst="rect">
            <a:avLst/>
          </a:prstGeom>
          <a:ln w="98425" cap="rnd"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48400" y="5820117"/>
            <a:ext cx="5732846" cy="7961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700" b="1" dirty="0" smtClean="0"/>
              <a:t>Presented during Virtual Meeting with Klaus on 20/3/22 </a:t>
            </a:r>
          </a:p>
          <a:p>
            <a:r>
              <a:rPr lang="en-US" sz="2700" b="1" dirty="0" smtClean="0"/>
              <a:t>By Saad Luyinda , </a:t>
            </a:r>
          </a:p>
          <a:p>
            <a:r>
              <a:rPr lang="en-US" sz="2700" b="1" dirty="0" smtClean="0"/>
              <a:t>School Director</a:t>
            </a:r>
            <a:endParaRPr lang="en-US" sz="2700" b="1" dirty="0"/>
          </a:p>
        </p:txBody>
      </p:sp>
      <p:sp>
        <p:nvSpPr>
          <p:cNvPr id="3" name="Rectangle 2"/>
          <p:cNvSpPr/>
          <p:nvPr/>
        </p:nvSpPr>
        <p:spPr>
          <a:xfrm>
            <a:off x="6248400" y="4896838"/>
            <a:ext cx="47083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Key Highlights For </a:t>
            </a:r>
            <a:r>
              <a:rPr lang="en-US" sz="2800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0627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35" y="1310185"/>
            <a:ext cx="7477319" cy="4735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complete the ongoing construction phase of the nursery building, dining hall and shuttering of the old </a:t>
            </a:r>
            <a:r>
              <a:rPr lang="en-US" dirty="0" smtClean="0"/>
              <a:t>block</a:t>
            </a:r>
          </a:p>
          <a:p>
            <a:r>
              <a:rPr lang="en-US" dirty="0"/>
              <a:t>Improving on the play facilities especially for the nursery learners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Construction </a:t>
            </a:r>
            <a:r>
              <a:rPr lang="en-US" dirty="0"/>
              <a:t>of an improved Kitchen facility with modern </a:t>
            </a:r>
            <a:r>
              <a:rPr lang="en-US" dirty="0" smtClean="0"/>
              <a:t>cooking stoves</a:t>
            </a:r>
          </a:p>
          <a:p>
            <a:r>
              <a:rPr lang="en-US" dirty="0"/>
              <a:t>Deepening the water well for more retention capacity</a:t>
            </a:r>
          </a:p>
          <a:p>
            <a:r>
              <a:rPr lang="en-US" dirty="0"/>
              <a:t>Installation of more water tanks to maximize rain water </a:t>
            </a:r>
            <a:r>
              <a:rPr lang="en-US" dirty="0" smtClean="0"/>
              <a:t>harvesting</a:t>
            </a:r>
            <a:endParaRPr lang="en-US" dirty="0"/>
          </a:p>
          <a:p>
            <a:r>
              <a:rPr lang="en-US" dirty="0"/>
              <a:t>Expanding the boarding section/building of dormitories for both boys and girls</a:t>
            </a:r>
          </a:p>
          <a:p>
            <a:r>
              <a:rPr lang="en-US" dirty="0"/>
              <a:t>Construction of an extra VIP pit latrine 8 - stance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Content Placeholder 3" descr="C:\Users\SHAK\AppData\Local\Microsoft\Windows\INetCache\Content.Word\IMG-20220318-WA0065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4"/>
          <a:stretch/>
        </p:blipFill>
        <p:spPr bwMode="auto">
          <a:xfrm>
            <a:off x="8502554" y="1310185"/>
            <a:ext cx="3230876" cy="3794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27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and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152" y="2133600"/>
            <a:ext cx="5336275" cy="3777622"/>
          </a:xfrm>
        </p:spPr>
        <p:txBody>
          <a:bodyPr>
            <a:normAutofit/>
          </a:bodyPr>
          <a:lstStyle/>
          <a:p>
            <a:r>
              <a:rPr lang="en-US" dirty="0"/>
              <a:t>Purchase of an additional </a:t>
            </a:r>
            <a:r>
              <a:rPr lang="en-US" dirty="0" smtClean="0"/>
              <a:t>van with bigger siting capacity </a:t>
            </a:r>
            <a:r>
              <a:rPr lang="en-US" dirty="0"/>
              <a:t>to cope with the increased </a:t>
            </a:r>
            <a:r>
              <a:rPr lang="en-US" dirty="0" smtClean="0"/>
              <a:t>numbers in a more cost effective way</a:t>
            </a:r>
            <a:endParaRPr lang="en-US" dirty="0"/>
          </a:p>
          <a:p>
            <a:r>
              <a:rPr lang="en-US" dirty="0" smtClean="0"/>
              <a:t>Purchase of a desktop computer and Printer /photocopier for better information processing and management</a:t>
            </a:r>
          </a:p>
          <a:p>
            <a:r>
              <a:rPr lang="en-US" dirty="0" smtClean="0"/>
              <a:t>Purchase a sound system to facilitate sound based learning moments like jolly phonics, rhymes and musical back ups especially during PE and morning circles.</a:t>
            </a:r>
          </a:p>
          <a:p>
            <a:r>
              <a:rPr lang="en-US" dirty="0"/>
              <a:t>Constructing the School Library and Computer Lab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https://upload.wikimedia.org/wikipedia/commons/a/a4/ChichitetsuKankoBus_2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5875" r="4533" b="4953"/>
          <a:stretch/>
        </p:blipFill>
        <p:spPr bwMode="auto">
          <a:xfrm>
            <a:off x="7301552" y="1905000"/>
            <a:ext cx="4708478" cy="31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4"/>
          <p:cNvSpPr/>
          <p:nvPr/>
        </p:nvSpPr>
        <p:spPr>
          <a:xfrm>
            <a:off x="7574507" y="5199797"/>
            <a:ext cx="2866030" cy="9826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Proposed type of new van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Welfare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257266"/>
          </a:xfrm>
        </p:spPr>
        <p:txBody>
          <a:bodyPr/>
          <a:lstStyle/>
          <a:p>
            <a:r>
              <a:rPr lang="en-US" sz="2400" dirty="0"/>
              <a:t>Expansion and improvement of the Teachers’ quarters</a:t>
            </a:r>
          </a:p>
          <a:p>
            <a:r>
              <a:rPr lang="en-US" sz="2400" dirty="0"/>
              <a:t>Furnishing and equipping the teachers/staff room on the old </a:t>
            </a:r>
            <a:r>
              <a:rPr lang="en-US" sz="2400" dirty="0" smtClean="0"/>
              <a:t>block</a:t>
            </a:r>
          </a:p>
          <a:p>
            <a:r>
              <a:rPr lang="en-US" sz="2400" dirty="0"/>
              <a:t>Elevating the Staff salaries for better welfare and retention</a:t>
            </a:r>
          </a:p>
          <a:p>
            <a:r>
              <a:rPr lang="en-US" sz="2400" dirty="0"/>
              <a:t>Continued capacity building of staff for professional growth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4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and networking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strengthen our link with the friends association in Germany through information sharing</a:t>
            </a:r>
          </a:p>
          <a:p>
            <a:r>
              <a:rPr lang="en-US" dirty="0" smtClean="0"/>
              <a:t>Further the efforts of twinning our school with sister schools in Uganda and Germany</a:t>
            </a:r>
          </a:p>
          <a:p>
            <a:r>
              <a:rPr lang="en-US" dirty="0" smtClean="0"/>
              <a:t>Lay strategies to attract more volunteers for educational, social and cultural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5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5022526" cy="128089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1631" y="2379260"/>
            <a:ext cx="5093510" cy="3777622"/>
          </a:xfrm>
        </p:spPr>
        <p:txBody>
          <a:bodyPr/>
          <a:lstStyle/>
          <a:p>
            <a:r>
              <a:rPr lang="en-US" dirty="0" smtClean="0"/>
              <a:t>The local Community</a:t>
            </a:r>
          </a:p>
          <a:p>
            <a:r>
              <a:rPr lang="en-US" dirty="0" smtClean="0"/>
              <a:t>Parents</a:t>
            </a:r>
          </a:p>
          <a:p>
            <a:r>
              <a:rPr lang="en-US" dirty="0" smtClean="0"/>
              <a:t>Learners</a:t>
            </a:r>
          </a:p>
          <a:p>
            <a:r>
              <a:rPr lang="en-US" dirty="0" smtClean="0"/>
              <a:t>Staff </a:t>
            </a:r>
          </a:p>
          <a:p>
            <a:r>
              <a:rPr lang="en-US" dirty="0" smtClean="0"/>
              <a:t>Directors</a:t>
            </a:r>
          </a:p>
          <a:p>
            <a:r>
              <a:rPr lang="en-US" dirty="0" smtClean="0"/>
              <a:t>SES</a:t>
            </a:r>
          </a:p>
          <a:p>
            <a:r>
              <a:rPr lang="en-US" dirty="0" smtClean="0"/>
              <a:t>Friends and Supporters of Shak Junior School in Germany, led by Klaus Gresser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47" y="2901597"/>
            <a:ext cx="3357763" cy="273294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045959" y="5034044"/>
            <a:ext cx="1067006" cy="409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56949" y="3280012"/>
            <a:ext cx="8915400" cy="377762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9600" b="1" dirty="0" smtClean="0"/>
              <a:t>THANK YOU</a:t>
            </a:r>
            <a:endParaRPr lang="en-US" sz="9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42" y="471719"/>
            <a:ext cx="6755641" cy="39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385" y="577915"/>
            <a:ext cx="5446175" cy="775199"/>
          </a:xfrm>
        </p:spPr>
        <p:txBody>
          <a:bodyPr/>
          <a:lstStyle/>
          <a:p>
            <a:r>
              <a:rPr lang="en-US" dirty="0" smtClean="0"/>
              <a:t>SCHOOL ENROLLMENT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5976" y="2191314"/>
            <a:ext cx="8915400" cy="3110308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032151"/>
              </p:ext>
            </p:extLst>
          </p:nvPr>
        </p:nvGraphicFramePr>
        <p:xfrm>
          <a:off x="2641167" y="1899806"/>
          <a:ext cx="8285018" cy="425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479965" y="1353113"/>
            <a:ext cx="8285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Enrollment has increased from 56 in term 1 of 2019 to </a:t>
            </a:r>
            <a:r>
              <a:rPr lang="en-US" dirty="0" smtClean="0"/>
              <a:t>202 </a:t>
            </a:r>
            <a:r>
              <a:rPr lang="en-US" dirty="0"/>
              <a:t>in 2022.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59545" y="5205006"/>
            <a:ext cx="512692" cy="273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511108" y="5205006"/>
            <a:ext cx="512692" cy="273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7" name="Down Arrow Callout 6"/>
          <p:cNvSpPr/>
          <p:nvPr/>
        </p:nvSpPr>
        <p:spPr>
          <a:xfrm>
            <a:off x="6987654" y="3603009"/>
            <a:ext cx="1351128" cy="859809"/>
          </a:xfrm>
          <a:prstGeom prst="downArrowCallou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COVID Depression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965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3061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Key Developments/Achievements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473" y="1579417"/>
            <a:ext cx="9282545" cy="447501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</a:t>
            </a:r>
            <a:r>
              <a:rPr lang="en-US" sz="2800" dirty="0"/>
              <a:t>have a well constituted team of professional teachers, highly motivated and committed to the excellence of our learners through provision of high quality care and academics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Our team of teachers increased to 9. Teacher Class Ratio 1:1 ; 8 are full timers.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688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866" y="5437833"/>
            <a:ext cx="10685746" cy="129653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 have successfully managed to expand our physical infrastructure to provide a safe and conducive learning environments to our learners’</a:t>
            </a:r>
          </a:p>
          <a:p>
            <a:r>
              <a:rPr lang="en-US" dirty="0"/>
              <a:t>Four extra classroom were completed on the old block</a:t>
            </a:r>
          </a:p>
          <a:p>
            <a:r>
              <a:rPr lang="en-US" dirty="0"/>
              <a:t>Our classrooms currently occupied have </a:t>
            </a:r>
            <a:r>
              <a:rPr lang="en-US" dirty="0" smtClean="0"/>
              <a:t>cemented floor(2 extra rooms yet to be fixed)</a:t>
            </a:r>
            <a:endParaRPr lang="en-US" dirty="0"/>
          </a:p>
          <a:p>
            <a:r>
              <a:rPr lang="en-US" dirty="0"/>
              <a:t>On track to fix window and door </a:t>
            </a:r>
            <a:r>
              <a:rPr lang="en-US" dirty="0" smtClean="0"/>
              <a:t>shutters for the first block about </a:t>
            </a:r>
            <a:r>
              <a:rPr lang="en-US" dirty="0"/>
              <a:t>4</a:t>
            </a:r>
            <a:r>
              <a:rPr lang="en-US" dirty="0" smtClean="0"/>
              <a:t>5</a:t>
            </a:r>
            <a:r>
              <a:rPr lang="en-US" dirty="0"/>
              <a:t>% done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6" y="1457401"/>
            <a:ext cx="6299200" cy="367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77" y="1457401"/>
            <a:ext cx="4450153" cy="36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new Nursery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9278" y="1642281"/>
            <a:ext cx="3853152" cy="1769659"/>
          </a:xfrm>
        </p:spPr>
        <p:txBody>
          <a:bodyPr>
            <a:normAutofit/>
          </a:bodyPr>
          <a:lstStyle/>
          <a:p>
            <a:r>
              <a:rPr lang="en-US" dirty="0" smtClean="0"/>
              <a:t>Constructed a </a:t>
            </a:r>
            <a:r>
              <a:rPr lang="en-US" dirty="0"/>
              <a:t>new </a:t>
            </a:r>
            <a:r>
              <a:rPr lang="en-US" dirty="0" smtClean="0"/>
              <a:t>building block </a:t>
            </a:r>
            <a:r>
              <a:rPr lang="en-US" dirty="0"/>
              <a:t>for Nursery with a spacious </a:t>
            </a:r>
            <a:r>
              <a:rPr lang="en-US" dirty="0" smtClean="0"/>
              <a:t>a more spacious environment – works are </a:t>
            </a:r>
            <a:r>
              <a:rPr lang="en-US" dirty="0"/>
              <a:t>near completion</a:t>
            </a:r>
            <a:r>
              <a:rPr lang="en-US" dirty="0" smtClean="0"/>
              <a:t>.</a:t>
            </a:r>
          </a:p>
        </p:txBody>
      </p:sp>
      <p:pic>
        <p:nvPicPr>
          <p:cNvPr id="4" name="Picture 3" descr="C:\Users\SHAK\AppData\Local\Microsoft\Windows\INetCache\Content.Word\IMG-20220308-WA00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46" y="1667053"/>
            <a:ext cx="6068291" cy="37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300846" y="5605397"/>
            <a:ext cx="68157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Nursery building: Courtesy </a:t>
            </a:r>
            <a:r>
              <a:rPr lang="en-US" sz="1600" dirty="0"/>
              <a:t>of our friends and supporters in Germany</a:t>
            </a:r>
          </a:p>
        </p:txBody>
      </p:sp>
    </p:spTree>
    <p:extLst>
      <p:ext uri="{BB962C8B-B14F-4D97-AF65-F5344CB8AC3E}">
        <p14:creationId xmlns:p14="http://schemas.microsoft.com/office/powerpoint/2010/main" val="23634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Water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4119" y="1751462"/>
            <a:ext cx="3606872" cy="3393744"/>
          </a:xfrm>
        </p:spPr>
        <p:txBody>
          <a:bodyPr/>
          <a:lstStyle/>
          <a:p>
            <a:r>
              <a:rPr lang="en-US" dirty="0" smtClean="0"/>
              <a:t>Dug a Water </a:t>
            </a:r>
            <a:r>
              <a:rPr lang="en-US" dirty="0"/>
              <a:t>well with a pumping </a:t>
            </a:r>
            <a:r>
              <a:rPr lang="en-US" dirty="0" smtClean="0"/>
              <a:t>system and installed water </a:t>
            </a:r>
            <a:r>
              <a:rPr lang="en-US" dirty="0"/>
              <a:t>harvesting facilities for rain </a:t>
            </a:r>
            <a:r>
              <a:rPr lang="en-US" dirty="0" smtClean="0"/>
              <a:t>water. This has improved access to safe water by the school community.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63" y="1751462"/>
            <a:ext cx="6168789" cy="39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892" y="2133600"/>
            <a:ext cx="3089564" cy="3777622"/>
          </a:xfrm>
        </p:spPr>
        <p:txBody>
          <a:bodyPr/>
          <a:lstStyle/>
          <a:p>
            <a:r>
              <a:rPr lang="en-US" dirty="0"/>
              <a:t>Solar power installation – This has provided an enabling environment for reading at night in addition to improved security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 b="16364"/>
          <a:stretch/>
        </p:blipFill>
        <p:spPr>
          <a:xfrm>
            <a:off x="5097024" y="1440976"/>
            <a:ext cx="7094976" cy="4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transport 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0148" y="1461655"/>
            <a:ext cx="8915400" cy="443345"/>
          </a:xfrm>
        </p:spPr>
        <p:txBody>
          <a:bodyPr/>
          <a:lstStyle/>
          <a:p>
            <a:r>
              <a:rPr lang="en-US" dirty="0" smtClean="0"/>
              <a:t>Secured </a:t>
            </a:r>
            <a:r>
              <a:rPr lang="en-US" dirty="0"/>
              <a:t>a bigger School van</a:t>
            </a:r>
          </a:p>
          <a:p>
            <a:endParaRPr lang="en-US" dirty="0"/>
          </a:p>
        </p:txBody>
      </p:sp>
      <p:pic>
        <p:nvPicPr>
          <p:cNvPr id="4" name="Picture 3" descr="C:\Users\SHAK\AppData\Local\Microsoft\Windows\INetCache\Content.Word\IMG-20220318-WA008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66" y="1905000"/>
            <a:ext cx="8177273" cy="4984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98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</a:t>
            </a:r>
            <a:r>
              <a:rPr lang="en-US" dirty="0" err="1" smtClean="0"/>
              <a:t>Dev’ts</a:t>
            </a:r>
            <a:r>
              <a:rPr lang="en-US" dirty="0" smtClean="0"/>
              <a:t> </a:t>
            </a:r>
            <a:r>
              <a:rPr lang="en-US" dirty="0" err="1" smtClean="0"/>
              <a:t>contn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913" y="1737814"/>
            <a:ext cx="9757699" cy="4553803"/>
          </a:xfrm>
        </p:spPr>
        <p:txBody>
          <a:bodyPr>
            <a:normAutofit/>
          </a:bodyPr>
          <a:lstStyle/>
          <a:p>
            <a:r>
              <a:rPr lang="en-US" dirty="0"/>
              <a:t>Expanded compound space</a:t>
            </a:r>
          </a:p>
          <a:p>
            <a:r>
              <a:rPr lang="en-US" dirty="0"/>
              <a:t>Introduced more classes from P3 in 2019 to P5 in 2022</a:t>
            </a:r>
          </a:p>
          <a:p>
            <a:r>
              <a:rPr lang="en-US" dirty="0" smtClean="0"/>
              <a:t>Opened </a:t>
            </a:r>
            <a:r>
              <a:rPr lang="en-US" dirty="0"/>
              <a:t>the boarding section, </a:t>
            </a:r>
            <a:r>
              <a:rPr lang="en-US" dirty="0" smtClean="0"/>
              <a:t>currently 3 learners</a:t>
            </a:r>
            <a:endParaRPr lang="en-US" dirty="0"/>
          </a:p>
          <a:p>
            <a:r>
              <a:rPr lang="en-US" dirty="0" smtClean="0"/>
              <a:t>We </a:t>
            </a:r>
            <a:r>
              <a:rPr lang="en-US" dirty="0"/>
              <a:t>are legally recognized by the government authorities and active member of the Zirobwe Private Schools Association</a:t>
            </a:r>
          </a:p>
          <a:p>
            <a:r>
              <a:rPr lang="en-US" dirty="0" smtClean="0"/>
              <a:t>We </a:t>
            </a:r>
            <a:r>
              <a:rPr lang="en-US" dirty="0"/>
              <a:t>have maintained a good relationship with the MoES and we actively participated in the roll out of the home learning program through distribution of learning materials to learners at home.</a:t>
            </a:r>
          </a:p>
          <a:p>
            <a:r>
              <a:rPr lang="en-US" dirty="0" smtClean="0"/>
              <a:t>Our </a:t>
            </a:r>
            <a:r>
              <a:rPr lang="en-US" dirty="0"/>
              <a:t>teachers were oriented on the new curriculum and our Nursery In charge ably represented us at Makerere University for the review of the ECCD framework.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heme/theme1.xml><?xml version="1.0" encoding="utf-8"?>
<a:theme xmlns:a="http://schemas.openxmlformats.org/drawingml/2006/main" name="Theme7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Calibri"/>
        <a:cs typeface=""/>
      </a:majorFont>
      <a:minorFont>
        <a:latin typeface="Arial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7" id="{152FB235-ADDE-4C91-BAC4-848C7084FD12}" vid="{6B05853E-E19A-4332-B837-E7580BA52A26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Theme7</Template>
  <TotalTime>483</TotalTime>
  <Words>619</Words>
  <Application>Microsoft Office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Theme7</vt:lpstr>
      <vt:lpstr>Wisp</vt:lpstr>
      <vt:lpstr>SHAK Junior School Bulabakulu</vt:lpstr>
      <vt:lpstr>SCHOOL ENROLLMENT</vt:lpstr>
      <vt:lpstr>Key Developments/Achievements </vt:lpstr>
      <vt:lpstr>Structural Development</vt:lpstr>
      <vt:lpstr>The new Nursery Block</vt:lpstr>
      <vt:lpstr>Improved Water Supply</vt:lpstr>
      <vt:lpstr>Power Installation</vt:lpstr>
      <vt:lpstr>Improved transport facilities</vt:lpstr>
      <vt:lpstr>Key Dev’ts contn</vt:lpstr>
      <vt:lpstr>NEXT STEPS</vt:lpstr>
      <vt:lpstr>Transport and IT</vt:lpstr>
      <vt:lpstr>Staff Welfare</vt:lpstr>
      <vt:lpstr>Partnership and networking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SHAK Junior sch. Bulabakulu</dc:title>
  <dc:creator>SHAK</dc:creator>
  <cp:lastModifiedBy>SHAK</cp:lastModifiedBy>
  <cp:revision>36</cp:revision>
  <dcterms:created xsi:type="dcterms:W3CDTF">2022-03-19T17:20:05Z</dcterms:created>
  <dcterms:modified xsi:type="dcterms:W3CDTF">2022-03-20T14:06:39Z</dcterms:modified>
</cp:coreProperties>
</file>